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8" r:id="rId40"/>
    <p:sldId id="295" r:id="rId41"/>
    <p:sldId id="300" r:id="rId42"/>
    <p:sldId id="296" r:id="rId43"/>
    <p:sldId id="297" r:id="rId44"/>
    <p:sldId id="299" r:id="rId45"/>
    <p:sldId id="293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52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7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28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69595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40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34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5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06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48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83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23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20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91575-7C17-46BD-ACAD-B1CDA743B3F1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5C329-548E-4C84-BD6B-6DFB20A8DC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73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74663"/>
            <a:ext cx="9144000" cy="2387600"/>
          </a:xfrm>
        </p:spPr>
        <p:txBody>
          <a:bodyPr/>
          <a:lstStyle/>
          <a:p>
            <a:r>
              <a:rPr lang="pt-BR" b="1" dirty="0" smtClean="0"/>
              <a:t>INTRODUÇÃO À REDES DE COMPUTADORES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9712"/>
          </a:xfrm>
        </p:spPr>
        <p:txBody>
          <a:bodyPr>
            <a:normAutofit fontScale="92500" lnSpcReduction="20000"/>
          </a:bodyPr>
          <a:lstStyle/>
          <a:p>
            <a:r>
              <a:rPr lang="pt-BR" sz="3900" dirty="0" smtClean="0"/>
              <a:t>CAPÍTULO 9 </a:t>
            </a:r>
          </a:p>
          <a:p>
            <a:r>
              <a:rPr lang="pt-BR" sz="3900" dirty="0"/>
              <a:t>ENTERPRISE NETWORKING</a:t>
            </a:r>
          </a:p>
          <a:p>
            <a:r>
              <a:rPr lang="pt-BR" sz="3900" dirty="0" smtClean="0"/>
              <a:t>SERVICES</a:t>
            </a:r>
          </a:p>
          <a:p>
            <a:endParaRPr lang="pt-BR" dirty="0"/>
          </a:p>
          <a:p>
            <a:pPr algn="l"/>
            <a:r>
              <a:rPr lang="pt-BR" dirty="0" smtClean="0"/>
              <a:t>PROF: TSAI</a:t>
            </a:r>
            <a:endParaRPr lang="pt-BR" dirty="0"/>
          </a:p>
          <a:p>
            <a:pPr algn="l"/>
            <a:r>
              <a:rPr lang="pt-BR" dirty="0" smtClean="0"/>
              <a:t>ALUNOS: ELIAS, FELIPE, GABRIEL, ROGER, THIAGO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82" y="3602038"/>
            <a:ext cx="2246044" cy="2779712"/>
          </a:xfrm>
          <a:prstGeom prst="rect">
            <a:avLst/>
          </a:prstGeom>
        </p:spPr>
      </p:pic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0" y="164178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Analisando o Escopo Geográfico</a:t>
            </a:r>
            <a:endParaRPr lang="pt-BR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1881" y="1690688"/>
            <a:ext cx="534823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9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Analisando os Servidores </a:t>
            </a:r>
            <a:br>
              <a:rPr lang="pt-BR" b="1" dirty="0" smtClean="0"/>
            </a:br>
            <a:r>
              <a:rPr lang="pt-BR" b="1" dirty="0" smtClean="0"/>
              <a:t>e suas Aplicações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pt-BR" dirty="0" smtClean="0"/>
              <a:t>	Os servidores básicos de uma rede empresarial são os mesmos que você vai ver em qualquer LAN, incluindo: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Servidores de Arquivos e Impressoras;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Servidores de Suporte a Rede;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Servidores de aplicação.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https://analysistecnologia.files.wordpress.com/2012/01/servid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667" y="3348038"/>
            <a:ext cx="2381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Analisando os Servidores </a:t>
            </a:r>
            <a:br>
              <a:rPr lang="pt-BR" b="1" dirty="0" smtClean="0"/>
            </a:br>
            <a:r>
              <a:rPr lang="pt-BR" b="1" dirty="0" smtClean="0"/>
              <a:t>e suas Aplicações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86882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Servidores de arquivos provêm um armazenamento centralizado de arquivos e controle de acesso.</a:t>
            </a:r>
          </a:p>
          <a:p>
            <a:r>
              <a:rPr lang="pt-BR" dirty="0" smtClean="0"/>
              <a:t>Servidores de impressoras permitem que as impressoras sejam compartilhadas com todos os usuários. </a:t>
            </a:r>
          </a:p>
          <a:p>
            <a:r>
              <a:rPr lang="pt-BR" dirty="0" smtClean="0"/>
              <a:t>Servidores de Suporte a Rede disponibilizam Serviços de Rede como, servidores DHCP, DNS NAT, Gateways especializados, etc.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6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Analisando os Servidores </a:t>
            </a:r>
            <a:br>
              <a:rPr lang="pt-BR" b="1" dirty="0" smtClean="0"/>
            </a:br>
            <a:r>
              <a:rPr lang="pt-BR" b="1" dirty="0" smtClean="0"/>
              <a:t>e suas Aplicações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90012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pt-BR" dirty="0" smtClean="0"/>
              <a:t>	Servidores de aplicação acabam sendo os mais difíceis do planejamento, pois acabam sendo os mais caros e complicados de manter.</a:t>
            </a:r>
          </a:p>
          <a:p>
            <a:pPr>
              <a:buNone/>
            </a:pPr>
            <a:r>
              <a:rPr lang="pt-BR" dirty="0" smtClean="0"/>
              <a:t>	</a:t>
            </a:r>
          </a:p>
          <a:p>
            <a:pPr>
              <a:buNone/>
            </a:pPr>
            <a:r>
              <a:rPr lang="pt-BR" dirty="0" smtClean="0"/>
              <a:t>	A rede de uma empresa está fortemente ligada a suas atividades e necessidades, então uma mudança de atividades significa uma mudança de rede.</a:t>
            </a:r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04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Analisando os Servidores </a:t>
            </a:r>
            <a:br>
              <a:rPr lang="pt-BR" b="1" dirty="0" smtClean="0"/>
            </a:br>
            <a:r>
              <a:rPr lang="pt-BR" b="1" dirty="0" smtClean="0"/>
              <a:t>e suas Aplicações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3893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pt-BR" dirty="0" smtClean="0"/>
              <a:t>	Ainda falando sobre as aplicações, se possível você deve identificar todos os requerimentos de Hardware e Software, além de identificar o protocolo usado por cada aplicação, mesmo que hoje em dia a maioria use TCP/IP, pode existir a chance de alguma ter um protocolo customizado.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HOMER TRABALHA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35" y="4898043"/>
            <a:ext cx="268605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3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00631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 smtClean="0"/>
              <a:t>Analisando as necessidade dos usuários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26194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Hoje muito tráfego é gerado por um uso onde o administrador da rede não tem controle, o que pode impactar nos servidores de aplicação. Servidores de e-mail e servidores web geram muito tráfego.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Logo o administrador da rede deve estar sempre de olho pois o tráfego só tende a aumentar.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noticias.reclameaqui.com.br/uploads/2015/12/461541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99" y="5051164"/>
            <a:ext cx="2593975" cy="16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Categorizando as </a:t>
            </a:r>
            <a:br>
              <a:rPr lang="pt-BR" b="1" dirty="0" smtClean="0"/>
            </a:br>
            <a:r>
              <a:rPr lang="pt-BR" b="1" dirty="0" smtClean="0"/>
              <a:t>necessidades da rede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81200" y="2267857"/>
            <a:ext cx="8229600" cy="4972072"/>
          </a:xfrm>
        </p:spPr>
        <p:txBody>
          <a:bodyPr/>
          <a:lstStyle/>
          <a:p>
            <a:pPr>
              <a:buNone/>
            </a:pPr>
            <a:r>
              <a:rPr lang="pt-BR" dirty="0" smtClean="0"/>
              <a:t>	Como já fizemos uma analise de tudo que vamos ter na rede, agora devemos categorizá-las. 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r>
              <a:rPr lang="pt-BR" sz="2400" dirty="0"/>
              <a:t>	- Necessidades Mandatórias (aquelas que devem estar presentes na rede)</a:t>
            </a:r>
          </a:p>
          <a:p>
            <a:pPr>
              <a:buNone/>
            </a:pPr>
            <a:r>
              <a:rPr lang="pt-BR" sz="2400" dirty="0"/>
              <a:t>	- Necessidades desejadas (aquelas que podem estar presentes na rede)</a:t>
            </a:r>
          </a:p>
          <a:p>
            <a:pPr>
              <a:buNone/>
            </a:pPr>
            <a:r>
              <a:rPr lang="pt-BR" sz="2400" dirty="0"/>
              <a:t>	- Necessidades de usuários (aquelas que os usuários querem)</a:t>
            </a:r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083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48605"/>
            <a:ext cx="10515600" cy="1325563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Fazendo o Design de seus Clientes e Servidores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89" y="2030376"/>
            <a:ext cx="6949081" cy="4090378"/>
          </a:xfrm>
          <a:prstGeom prst="rect">
            <a:avLst/>
          </a:prstGeom>
        </p:spPr>
      </p:pic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9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Projetando seus circuitos e Caminhos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Plano de Capacidade (</a:t>
            </a:r>
            <a:r>
              <a:rPr lang="pt-BR" dirty="0" err="1" smtClean="0"/>
              <a:t>Capacity</a:t>
            </a:r>
            <a:r>
              <a:rPr lang="pt-BR" dirty="0" smtClean="0"/>
              <a:t> Planning)</a:t>
            </a:r>
          </a:p>
          <a:p>
            <a:r>
              <a:rPr lang="pt-BR" dirty="0" smtClean="0"/>
              <a:t>Carregamento do Circuito (</a:t>
            </a:r>
            <a:r>
              <a:rPr lang="pt-BR" dirty="0" err="1" smtClean="0"/>
              <a:t>Circuit</a:t>
            </a:r>
            <a:r>
              <a:rPr lang="pt-BR" dirty="0" smtClean="0"/>
              <a:t> </a:t>
            </a:r>
            <a:r>
              <a:rPr lang="pt-BR" dirty="0" err="1" smtClean="0"/>
              <a:t>Loading</a:t>
            </a:r>
            <a:r>
              <a:rPr lang="pt-BR" dirty="0" smtClean="0"/>
              <a:t>)</a:t>
            </a:r>
          </a:p>
          <a:p>
            <a:r>
              <a:rPr lang="pt-BR" dirty="0" smtClean="0"/>
              <a:t>Trafego Médio do Circuito (</a:t>
            </a:r>
            <a:r>
              <a:rPr lang="pt-BR" dirty="0" err="1" smtClean="0"/>
              <a:t>Avarege</a:t>
            </a:r>
            <a:r>
              <a:rPr lang="pt-BR" dirty="0" smtClean="0"/>
              <a:t> </a:t>
            </a:r>
            <a:r>
              <a:rPr lang="pt-BR" dirty="0" err="1" smtClean="0"/>
              <a:t>Circuit</a:t>
            </a:r>
            <a:r>
              <a:rPr lang="pt-BR" dirty="0" smtClean="0"/>
              <a:t> </a:t>
            </a:r>
            <a:r>
              <a:rPr lang="pt-BR" dirty="0" err="1" smtClean="0"/>
              <a:t>Traffic</a:t>
            </a:r>
            <a:r>
              <a:rPr lang="pt-BR" dirty="0" smtClean="0"/>
              <a:t>)</a:t>
            </a:r>
          </a:p>
          <a:p>
            <a:r>
              <a:rPr lang="pt-BR" dirty="0" smtClean="0"/>
              <a:t>Trafego Máximo do Circuito (</a:t>
            </a:r>
            <a:r>
              <a:rPr lang="pt-BR" dirty="0" err="1" smtClean="0"/>
              <a:t>Peak</a:t>
            </a:r>
            <a:r>
              <a:rPr lang="pt-BR" dirty="0" smtClean="0"/>
              <a:t> </a:t>
            </a:r>
            <a:r>
              <a:rPr lang="pt-BR" dirty="0" err="1" smtClean="0"/>
              <a:t>Circuit</a:t>
            </a:r>
            <a:r>
              <a:rPr lang="pt-BR" dirty="0" smtClean="0"/>
              <a:t> </a:t>
            </a:r>
            <a:r>
              <a:rPr lang="pt-BR" dirty="0" err="1" smtClean="0"/>
              <a:t>Traffic</a:t>
            </a:r>
            <a:r>
              <a:rPr lang="pt-BR" dirty="0" smtClean="0"/>
              <a:t>)</a:t>
            </a:r>
          </a:p>
          <a:p>
            <a:r>
              <a:rPr lang="pt-BR" dirty="0" smtClean="0"/>
              <a:t>Efeito </a:t>
            </a:r>
            <a:r>
              <a:rPr lang="pt-BR" dirty="0" err="1" smtClean="0"/>
              <a:t>Turnpike</a:t>
            </a:r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Resultado de imagem para trafego de dados 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0" y="3968628"/>
            <a:ext cx="3672840" cy="23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6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Selecionando suas ferramentas de design</a:t>
            </a:r>
            <a:endParaRPr lang="pt-BR" b="1" dirty="0"/>
          </a:p>
        </p:txBody>
      </p:sp>
      <p:sp>
        <p:nvSpPr>
          <p:cNvPr id="4" name="AutoShape 2" descr="https://www.manageengine.com/network-monitoring/images/wizard.gif"/>
          <p:cNvSpPr>
            <a:spLocks noChangeAspect="1" noChangeArrowheads="1"/>
          </p:cNvSpPr>
          <p:nvPr/>
        </p:nvSpPr>
        <p:spPr bwMode="auto">
          <a:xfrm>
            <a:off x="2492374" y="-781383"/>
            <a:ext cx="4782185" cy="47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20" y="1669408"/>
            <a:ext cx="8409284" cy="4662820"/>
          </a:xfrm>
          <a:prstGeom prst="rect">
            <a:avLst/>
          </a:prstGeom>
        </p:spPr>
      </p:pic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1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292998" y="404640"/>
            <a:ext cx="8208720" cy="51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b="1" dirty="0">
                <a:latin typeface="+mj-lt"/>
                <a:ea typeface="+mj-ea"/>
                <a:cs typeface="+mj-cs"/>
              </a:rPr>
              <a:t>Hierarquia da internet</a:t>
            </a:r>
            <a:endParaRPr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991640" y="980640"/>
            <a:ext cx="8352720" cy="6399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b="1" dirty="0">
                <a:latin typeface="Calibri"/>
              </a:rPr>
              <a:t>Network Access Points (</a:t>
            </a:r>
            <a:r>
              <a:rPr lang="pt-BR" b="1" dirty="0" err="1">
                <a:latin typeface="Calibri"/>
              </a:rPr>
              <a:t>NAPs</a:t>
            </a:r>
            <a:r>
              <a:rPr lang="pt-BR" b="1" dirty="0">
                <a:latin typeface="Calibri"/>
              </a:rPr>
              <a:t>): </a:t>
            </a:r>
            <a:r>
              <a:rPr lang="pt-BR" dirty="0">
                <a:latin typeface="Calibri"/>
              </a:rPr>
              <a:t>são pontos de transmissão de dados de altíssimo nível, operados por grandes operadoras de telecomunicações. Interligam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 nacionais e regionais uns aos outros, e é através deles que se transitam os dados.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b="1" dirty="0" err="1">
                <a:latin typeface="Calibri"/>
              </a:rPr>
              <a:t>National</a:t>
            </a:r>
            <a:r>
              <a:rPr lang="pt-BR" b="1" dirty="0">
                <a:latin typeface="Calibri"/>
              </a:rPr>
              <a:t> Internet Services </a:t>
            </a:r>
            <a:r>
              <a:rPr lang="pt-BR" b="1" dirty="0" err="1">
                <a:latin typeface="Calibri"/>
              </a:rPr>
              <a:t>Providers</a:t>
            </a:r>
            <a:r>
              <a:rPr lang="pt-BR" b="1" dirty="0">
                <a:latin typeface="Calibri"/>
              </a:rPr>
              <a:t> (</a:t>
            </a:r>
            <a:r>
              <a:rPr lang="pt-BR" b="1" dirty="0" err="1">
                <a:latin typeface="Calibri"/>
              </a:rPr>
              <a:t>NISPs</a:t>
            </a:r>
            <a:r>
              <a:rPr lang="pt-BR" b="1" dirty="0">
                <a:latin typeface="Calibri"/>
              </a:rPr>
              <a:t>) </a:t>
            </a:r>
            <a:r>
              <a:rPr lang="pt-BR" dirty="0">
                <a:latin typeface="Calibri"/>
              </a:rPr>
              <a:t>– grandes provedores de serviços de internet, que se comunicam com outros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, sejam de um mesmo país ou entre diferentes países, através dos </a:t>
            </a:r>
            <a:r>
              <a:rPr lang="pt-BR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 ou diretamente entre si. Fornecem serviços a grandes empresas e a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 regionais, de menor porte.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b="1" dirty="0">
                <a:latin typeface="Calibri"/>
              </a:rPr>
              <a:t>Regional Internet Services </a:t>
            </a:r>
            <a:r>
              <a:rPr lang="pt-BR" b="1" dirty="0" err="1">
                <a:latin typeface="Calibri"/>
              </a:rPr>
              <a:t>Providers</a:t>
            </a:r>
            <a:r>
              <a:rPr lang="pt-BR" b="1" dirty="0">
                <a:latin typeface="Calibri"/>
              </a:rPr>
              <a:t> (ISP) </a:t>
            </a:r>
            <a:r>
              <a:rPr lang="pt-BR" dirty="0">
                <a:latin typeface="Calibri"/>
              </a:rPr>
              <a:t>– Provedores de Serviços regionais, conectam-se à rede através dos </a:t>
            </a:r>
            <a:r>
              <a:rPr lang="pt-BR" dirty="0" err="1">
                <a:latin typeface="Calibri"/>
              </a:rPr>
              <a:t>NISPs</a:t>
            </a:r>
            <a:r>
              <a:rPr lang="pt-BR" dirty="0">
                <a:latin typeface="Calibri"/>
              </a:rPr>
              <a:t> ou diretamente pelos </a:t>
            </a:r>
            <a:r>
              <a:rPr lang="pt-BR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, e fornecem o serviço de conexão aos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 locais, além de seus próprios clientes.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b="1" dirty="0">
                <a:latin typeface="Calibri"/>
              </a:rPr>
              <a:t>Local </a:t>
            </a:r>
            <a:r>
              <a:rPr lang="pt-BR" b="1" dirty="0" err="1">
                <a:latin typeface="Calibri"/>
              </a:rPr>
              <a:t>ISPs</a:t>
            </a:r>
            <a:r>
              <a:rPr lang="pt-BR" b="1" dirty="0">
                <a:latin typeface="Calibri"/>
              </a:rPr>
              <a:t> </a:t>
            </a:r>
            <a:r>
              <a:rPr lang="pt-BR" dirty="0">
                <a:latin typeface="Calibri"/>
              </a:rPr>
              <a:t>– Provedores de serviços regionais, que normalmente fornecem os serviços aos consumidores finais, como pessoas físicas ou pequenas e médias empresas, das regiões onde atuam.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b="1" dirty="0" err="1">
                <a:latin typeface="Calibri"/>
              </a:rPr>
              <a:t>Metropolitan</a:t>
            </a:r>
            <a:r>
              <a:rPr lang="pt-BR" b="1" dirty="0">
                <a:latin typeface="Calibri"/>
              </a:rPr>
              <a:t> </a:t>
            </a:r>
            <a:r>
              <a:rPr lang="pt-BR" b="1" dirty="0" err="1">
                <a:latin typeface="Calibri"/>
              </a:rPr>
              <a:t>Area</a:t>
            </a:r>
            <a:r>
              <a:rPr lang="pt-BR" b="1" dirty="0">
                <a:latin typeface="Calibri"/>
              </a:rPr>
              <a:t> Exchange (MAE) </a:t>
            </a:r>
            <a:r>
              <a:rPr lang="pt-BR" dirty="0">
                <a:latin typeface="Calibri"/>
              </a:rPr>
              <a:t>– Versões de menor alcance dos </a:t>
            </a:r>
            <a:r>
              <a:rPr lang="pt-BR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, normalmente permitem a troca de dados direta entre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 regionais.</a:t>
            </a:r>
            <a:endParaRPr dirty="0"/>
          </a:p>
        </p:txBody>
      </p:sp>
      <p:pic>
        <p:nvPicPr>
          <p:cNvPr id="1026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389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Vendendo seu Projeto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Antes de iniciar a implementação, o projeto e o orçamento devem ser autorizados. Nesta etapa são avaliadas as alternativas de projeto produzidas na etapa anterior em busca daquela com melhor custo beneficio, ou seja, é necessário apresentar os motivos pelos quais o projeto é melhor e como o preço é justificável. </a:t>
            </a:r>
          </a:p>
          <a:p>
            <a:pPr marL="0" indent="0">
              <a:buNone/>
            </a:pPr>
            <a:r>
              <a:rPr lang="pt-BR" dirty="0" smtClean="0"/>
              <a:t>Os principais itens a serem avaliados são:</a:t>
            </a:r>
          </a:p>
          <a:p>
            <a:r>
              <a:rPr lang="pt-BR" dirty="0" smtClean="0"/>
              <a:t>Os custos de software</a:t>
            </a:r>
          </a:p>
          <a:p>
            <a:r>
              <a:rPr lang="pt-BR" dirty="0" smtClean="0"/>
              <a:t>Hardware</a:t>
            </a:r>
            <a:endParaRPr lang="pt-BR" dirty="0" smtClean="0"/>
          </a:p>
          <a:p>
            <a:r>
              <a:rPr lang="pt-BR" dirty="0" smtClean="0"/>
              <a:t>Circuitos</a:t>
            </a:r>
          </a:p>
          <a:p>
            <a:r>
              <a:rPr lang="pt-BR" dirty="0"/>
              <a:t>P</a:t>
            </a:r>
            <a:r>
              <a:rPr lang="pt-BR" dirty="0" smtClean="0"/>
              <a:t>essoal</a:t>
            </a:r>
            <a:r>
              <a:rPr lang="pt-BR" dirty="0" smtClean="0"/>
              <a:t>. </a:t>
            </a:r>
          </a:p>
          <a:p>
            <a:r>
              <a:rPr lang="pt-BR" dirty="0" smtClean="0"/>
              <a:t>Todos os itens estão inter-relacionados com o custo.</a:t>
            </a:r>
          </a:p>
          <a:p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www.riosoft.com.br/wp-content/uploads/2015/02/ven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04" y="4001294"/>
            <a:ext cx="3739696" cy="10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8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8049"/>
            <a:ext cx="10515600" cy="1325563"/>
          </a:xfrm>
        </p:spPr>
        <p:txBody>
          <a:bodyPr/>
          <a:lstStyle/>
          <a:p>
            <a:r>
              <a:rPr lang="pt-BR" b="1" dirty="0" smtClean="0"/>
              <a:t>Estimativa de Custos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361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Estimar o custo de uma rede é algo bastante complexo porque muitos fatores não são imediatamente óbvios. Alguns dos custos que devem ser considerados são:</a:t>
            </a:r>
          </a:p>
          <a:p>
            <a:r>
              <a:rPr lang="pt-BR" dirty="0" smtClean="0"/>
              <a:t>Circuitos utilizados na rede;</a:t>
            </a:r>
          </a:p>
          <a:p>
            <a:r>
              <a:rPr lang="pt-BR" dirty="0" smtClean="0"/>
              <a:t>Dispositivos de rede interna e dispositivos de conexão WAN;</a:t>
            </a:r>
          </a:p>
          <a:p>
            <a:r>
              <a:rPr lang="pt-BR" dirty="0" smtClean="0"/>
              <a:t>Hardware, incluindo computadores, hubs, switches, impressoras e suprimentos de energia;</a:t>
            </a:r>
          </a:p>
          <a:p>
            <a:r>
              <a:rPr lang="pt-BR" dirty="0" smtClean="0"/>
              <a:t>Custos de software para NOS(</a:t>
            </a:r>
            <a:r>
              <a:rPr lang="pt-BR" dirty="0"/>
              <a:t>network </a:t>
            </a:r>
            <a:r>
              <a:rPr lang="pt-BR" dirty="0" err="1"/>
              <a:t>operating</a:t>
            </a:r>
            <a:r>
              <a:rPr lang="pt-BR" dirty="0"/>
              <a:t> </a:t>
            </a:r>
            <a:r>
              <a:rPr lang="pt-BR" dirty="0" smtClean="0"/>
              <a:t>systems), software aplicativo, middleware e </a:t>
            </a:r>
            <a:r>
              <a:rPr lang="pt-BR" dirty="0"/>
              <a:t>a</a:t>
            </a:r>
            <a:r>
              <a:rPr lang="pt-BR" dirty="0" smtClean="0"/>
              <a:t>plicações cliente;</a:t>
            </a:r>
          </a:p>
          <a:p>
            <a:r>
              <a:rPr lang="pt-BR" dirty="0" smtClean="0"/>
              <a:t>Custos de gerenciamento de rede, incluindo hardware, software, gerenciamento Pessoal e treinamento;</a:t>
            </a:r>
          </a:p>
          <a:p>
            <a:r>
              <a:rPr lang="pt-BR" dirty="0" smtClean="0"/>
              <a:t>Custos de teste e manutenção, incluindo software de diagnóstico e peças sobressalentes no local;</a:t>
            </a:r>
          </a:p>
          <a:p>
            <a:r>
              <a:rPr lang="pt-BR" dirty="0" smtClean="0"/>
              <a:t>Custos para operar a rede;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BART D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196" y="5129482"/>
            <a:ext cx="3318553" cy="151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8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0012" y="14087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3200" dirty="0" smtClean="0"/>
              <a:t>Algumas estimativas estarão mais próximas dos custos reais do que outras. Custos com Hardware, por exemplo, são relativamente fáceis de estimar. Outros, como custo com pessoal e treinamento, são mais difíceis. Esta fase exige bastante pesquisa.</a:t>
            </a:r>
            <a:endParaRPr lang="pt-BR" sz="3200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3.i.uol.com.br/Wap/2010/03/30/midia-indoor-dolar-nota-dinheiro-banco-conta-emprestimo-bolsa-queda-crescimento-verde-economia-negocio-cem-lucro-papel-renda-exterior-riqueza-estados-unidos-eua-valor-1269985442944_956x5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34" y="5107339"/>
            <a:ext cx="2815840" cy="147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4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Request</a:t>
            </a:r>
            <a:r>
              <a:rPr lang="pt-BR" b="1" dirty="0" smtClean="0"/>
              <a:t> for </a:t>
            </a:r>
            <a:r>
              <a:rPr lang="pt-BR" b="1" dirty="0" err="1" smtClean="0"/>
              <a:t>Proposal</a:t>
            </a:r>
            <a:r>
              <a:rPr lang="pt-BR" b="1" dirty="0" smtClean="0"/>
              <a:t> (RFP)</a:t>
            </a:r>
            <a:endParaRPr lang="pt-BR" b="1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38200" y="1690688"/>
            <a:ext cx="10105571" cy="4811711"/>
          </a:xfrm>
        </p:spPr>
        <p:txBody>
          <a:bodyPr>
            <a:normAutofit/>
          </a:bodyPr>
          <a:lstStyle/>
          <a:p>
            <a:r>
              <a:rPr lang="pt-BR" dirty="0"/>
              <a:t>A RFP é o convite enviado a um grupo de fornecedores para apresentarem propostas de venda de produtos ou serviços. Um processo de aquisição envolvendo vários fornecedores aumenta a capacidade de negociação e o poder de compra das empresas. O documento deve conter o maior número de informações possível para que os fornecedores usem sua criatividade para oferecer a melhor solução para a empresa. Desta forma, a elaboração de uma RFP é importante para garantir a eficiência do processo de aquisição. Deve seguir uma metodologia e linguagem comum ao gerenciamento de projetos, utilizando técnicas e análise de requisitos.</a:t>
            </a:r>
          </a:p>
        </p:txBody>
      </p:sp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sultado de imagem para RF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871" y="5264150"/>
            <a:ext cx="1565858" cy="14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24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Benefícios da RFP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778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São muitos os benefícios de utilizar uma RFP dentro de um processo de aquisição de produtos ou serviços. Podemos destacar: </a:t>
            </a:r>
            <a:endParaRPr lang="pt-BR" dirty="0" smtClean="0"/>
          </a:p>
          <a:p>
            <a:r>
              <a:rPr lang="pt-BR" dirty="0" smtClean="0"/>
              <a:t>várias </a:t>
            </a:r>
            <a:r>
              <a:rPr lang="pt-BR" dirty="0"/>
              <a:t>propostas de fornecedores melhora o processo de decisão; </a:t>
            </a:r>
            <a:endParaRPr lang="pt-BR" dirty="0" smtClean="0"/>
          </a:p>
          <a:p>
            <a:r>
              <a:rPr lang="pt-BR" dirty="0" smtClean="0"/>
              <a:t>aumenta </a:t>
            </a:r>
            <a:r>
              <a:rPr lang="pt-BR" dirty="0"/>
              <a:t>o poder de compra da empresa; </a:t>
            </a:r>
            <a:endParaRPr lang="pt-BR" dirty="0" smtClean="0"/>
          </a:p>
          <a:p>
            <a:r>
              <a:rPr lang="pt-BR" dirty="0" smtClean="0"/>
              <a:t>torna </a:t>
            </a:r>
            <a:r>
              <a:rPr lang="pt-BR" dirty="0"/>
              <a:t>o processo de aquisição claro e transparente para os fornecedores e para a empresa; </a:t>
            </a:r>
            <a:endParaRPr lang="pt-BR" dirty="0" smtClean="0"/>
          </a:p>
          <a:p>
            <a:r>
              <a:rPr lang="pt-BR" dirty="0" smtClean="0"/>
              <a:t>retira </a:t>
            </a:r>
            <a:r>
              <a:rPr lang="pt-BR" dirty="0"/>
              <a:t>do processo a subjetividade e concentra-se na racionalidade para selecionar o fornecedor; </a:t>
            </a:r>
            <a:endParaRPr lang="pt-BR" dirty="0" smtClean="0"/>
          </a:p>
          <a:p>
            <a:r>
              <a:rPr lang="pt-BR" dirty="0" smtClean="0"/>
              <a:t>permite </a:t>
            </a:r>
            <a:r>
              <a:rPr lang="pt-BR" dirty="0"/>
              <a:t>larga escala de distribuição; </a:t>
            </a:r>
            <a:endParaRPr lang="pt-BR" dirty="0" smtClean="0"/>
          </a:p>
          <a:p>
            <a:r>
              <a:rPr lang="pt-BR" dirty="0" smtClean="0"/>
              <a:t>estabelece </a:t>
            </a:r>
            <a:r>
              <a:rPr lang="pt-BR" dirty="0"/>
              <a:t>um cronograma formal de entrega das informações.</a:t>
            </a:r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esultado de imagem para RF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911" y="5888499"/>
            <a:ext cx="2329089" cy="83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0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Possíveis problemas com RFP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Você usará um fornecedor ou vários fornecedores para todo o hardware, software e </a:t>
            </a:r>
            <a:r>
              <a:rPr lang="pt-BR" dirty="0"/>
              <a:t>s</a:t>
            </a:r>
            <a:r>
              <a:rPr lang="pt-BR" dirty="0" smtClean="0"/>
              <a:t>erviços</a:t>
            </a:r>
            <a:r>
              <a:rPr lang="pt-BR" dirty="0" smtClean="0"/>
              <a:t>? Cenários com múltiplos vendedores  tendem a fornecer melhor desempenho e preço. O problema é que múltiplos vendedores são mais difíceis de gerenciar. Quando ocorrer falhas, cada vendedor poderá culpar o outro por conta daquela falha.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57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professorsaulo.com.br/arquivos/6e460d144f1d3e81e9e5f8fb1d3cbee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786" y="4746589"/>
            <a:ext cx="2815214" cy="21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Vendendo o projeto para a gestão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4317" y="175518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Um dos principais problemas no projeto de rede é obter o apoio de Gerência. Geralmente, a administração vê a rede como um gasto sem propósito, algo em que a organização está gastando um monte de dinheiro com pouca mudança aparente.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i="1" dirty="0" smtClean="0"/>
              <a:t>“No fim das contas, a rede continuará funcionando exatamente como no ano anterior.”</a:t>
            </a:r>
            <a:endParaRPr lang="pt-BR" i="1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40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921600"/>
            <a:ext cx="10515600" cy="45938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Uma chave para obter a aceitação da alta administração reside em utilizar  a linguagem da gerência. Falar sobre a mudança de frame relay ou de ADSL é inútil porque esta terminologia não tem sentido algum na perspectiva do mundo dos negócios. Um argumento mais convincente por exemplo, é discutir o crescimento utilização da rede. Um gráfico simples que mostra o uso da rede crescendo a 25% ao ano, em comparação com o orçamento da rede crescendo a 10% ao ano, apresenta uma poderosa ilustração de que os custos da rede são bem geridos. 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m para GRAF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2" y="5078817"/>
            <a:ext cx="1831521" cy="121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8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6018" y="106003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Da mesma forma, um foco na confiabilidade da rede é uma questão facilmente compreendida. Dependendo das aplicações que utilizam a rede, tais como processamento financeiro ou vendas de clientes, tempo de inatividade da rede pode custar centenas ou mesmo milhares de dólares por hora.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BART DO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11" y="4415958"/>
            <a:ext cx="2795014" cy="209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81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00631"/>
            <a:ext cx="10515600" cy="1325563"/>
          </a:xfrm>
        </p:spPr>
        <p:txBody>
          <a:bodyPr/>
          <a:lstStyle/>
          <a:p>
            <a:r>
              <a:rPr lang="pt-BR" b="1" dirty="0" smtClean="0"/>
              <a:t>Resumindo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T</a:t>
            </a:r>
            <a:r>
              <a:rPr lang="pt-BR" dirty="0" smtClean="0"/>
              <a:t>rês produtos-chave: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RFP que vai para os fornecedores em potencial.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Depois que o fornecedor tiver sido selecionado, é necessário revisar o diagrama de rede física com o Hardware completo e real.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Entregar o plano de negócios que fornece suporte para o projeto de rede, expressos em objetivos de negócios.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8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66490" y="1335640"/>
            <a:ext cx="6778030" cy="5121680"/>
          </a:xfrm>
          <a:prstGeom prst="rect">
            <a:avLst/>
          </a:prstGeom>
          <a:ln w="936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991640" y="404640"/>
            <a:ext cx="8208720" cy="51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b="1" dirty="0">
                <a:latin typeface="+mj-lt"/>
                <a:ea typeface="+mj-ea"/>
                <a:cs typeface="+mj-cs"/>
              </a:rPr>
              <a:t>Hierarquia da internet</a:t>
            </a:r>
            <a:endParaRPr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304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3154" y="1872342"/>
            <a:ext cx="9144000" cy="1311457"/>
          </a:xfrm>
        </p:spPr>
        <p:txBody>
          <a:bodyPr>
            <a:normAutofit/>
          </a:bodyPr>
          <a:lstStyle/>
          <a:p>
            <a:r>
              <a:rPr lang="pt-BR" sz="6600" b="1" dirty="0" smtClean="0"/>
              <a:t>Implantando uma WAN</a:t>
            </a:r>
            <a:endParaRPr lang="pt-BR" sz="6600" b="1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clipartkid.com/images/516/homer-simpson-pictures-simpsons-crazy-h2K3n5-clip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64" y="3807914"/>
            <a:ext cx="248164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59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Implantando uma WAN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Montar desenho do processo</a:t>
            </a:r>
          </a:p>
          <a:p>
            <a:endParaRPr lang="pt-BR" dirty="0"/>
          </a:p>
          <a:p>
            <a:r>
              <a:rPr lang="pt-BR" dirty="0" err="1" smtClean="0"/>
              <a:t>Checklist</a:t>
            </a:r>
            <a:r>
              <a:rPr lang="pt-BR" dirty="0" smtClean="0"/>
              <a:t> de instalação.</a:t>
            </a:r>
          </a:p>
          <a:p>
            <a:endParaRPr lang="pt-BR" dirty="0"/>
          </a:p>
          <a:p>
            <a:r>
              <a:rPr lang="pt-BR" dirty="0" smtClean="0"/>
              <a:t>2 passos amplamente definidos.</a:t>
            </a:r>
          </a:p>
          <a:p>
            <a:pPr lvl="1"/>
            <a:r>
              <a:rPr lang="pt-BR" dirty="0" smtClean="0"/>
              <a:t>Implantar a LAN</a:t>
            </a:r>
          </a:p>
          <a:p>
            <a:pPr lvl="1"/>
            <a:r>
              <a:rPr lang="pt-BR" dirty="0" smtClean="0"/>
              <a:t>Conectar a LAN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bosontreinamentos.com.br/wp-content/uploads/2016/06/escopo-rede-W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250" y="2445249"/>
            <a:ext cx="3604550" cy="24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Implantando </a:t>
            </a:r>
            <a:r>
              <a:rPr lang="pt-BR" b="1" dirty="0" err="1" smtClean="0"/>
              <a:t>LANs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14311"/>
            <a:ext cx="10515600" cy="4351338"/>
          </a:xfrm>
        </p:spPr>
        <p:txBody>
          <a:bodyPr/>
          <a:lstStyle/>
          <a:p>
            <a:r>
              <a:rPr lang="pt-BR" dirty="0" smtClean="0"/>
              <a:t>2 cenários</a:t>
            </a:r>
          </a:p>
          <a:p>
            <a:endParaRPr lang="pt-BR" dirty="0"/>
          </a:p>
          <a:p>
            <a:pPr lvl="1"/>
            <a:r>
              <a:rPr lang="pt-BR" dirty="0" smtClean="0"/>
              <a:t>Instalar uma nova rede;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Atualizar uma rede existente.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androidoholic.com/wp-content/uploads/2016/07/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2014311"/>
            <a:ext cx="38100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3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Nova Rede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43339"/>
            <a:ext cx="10515600" cy="4351338"/>
          </a:xfrm>
        </p:spPr>
        <p:txBody>
          <a:bodyPr/>
          <a:lstStyle/>
          <a:p>
            <a:r>
              <a:rPr lang="pt-BR" dirty="0" smtClean="0"/>
              <a:t>Cuidados com tarefas que necessitem de ajuda externa</a:t>
            </a:r>
          </a:p>
          <a:p>
            <a:endParaRPr lang="pt-BR" dirty="0"/>
          </a:p>
          <a:p>
            <a:pPr lvl="1"/>
            <a:r>
              <a:rPr lang="pt-BR" dirty="0" smtClean="0"/>
              <a:t>Registrar nome de domínio;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Softwares instalados e testados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13" y="4484915"/>
            <a:ext cx="2680808" cy="168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33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Redes Existentes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02996"/>
            <a:ext cx="10515600" cy="4351338"/>
          </a:xfrm>
        </p:spPr>
        <p:txBody>
          <a:bodyPr/>
          <a:lstStyle/>
          <a:p>
            <a:r>
              <a:rPr lang="pt-BR" dirty="0" smtClean="0"/>
              <a:t>Atualização da rede sem impacto para os usuários e operadores de rede.</a:t>
            </a:r>
          </a:p>
          <a:p>
            <a:endParaRPr lang="pt-BR" dirty="0"/>
          </a:p>
          <a:p>
            <a:r>
              <a:rPr lang="pt-BR" dirty="0" smtClean="0"/>
              <a:t>Atualizações em fases.</a:t>
            </a:r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5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Conectando </a:t>
            </a:r>
            <a:r>
              <a:rPr lang="pt-BR" b="1" dirty="0" err="1" smtClean="0"/>
              <a:t>LANs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Essencial a realização de testes.</a:t>
            </a:r>
          </a:p>
          <a:p>
            <a:endParaRPr lang="pt-BR" dirty="0"/>
          </a:p>
          <a:p>
            <a:r>
              <a:rPr lang="pt-BR" dirty="0" smtClean="0"/>
              <a:t>Componentes Chave:</a:t>
            </a:r>
          </a:p>
          <a:p>
            <a:pPr lvl="1"/>
            <a:r>
              <a:rPr lang="pt-BR" dirty="0" smtClean="0"/>
              <a:t>Dispositivos de conexão local para um link de alta velocidade;</a:t>
            </a:r>
          </a:p>
          <a:p>
            <a:pPr lvl="1"/>
            <a:r>
              <a:rPr lang="pt-BR" dirty="0" smtClean="0"/>
              <a:t>Operadoras de alta velocidade;</a:t>
            </a:r>
          </a:p>
          <a:p>
            <a:pPr lvl="1"/>
            <a:r>
              <a:rPr lang="pt-BR" dirty="0" smtClean="0"/>
              <a:t>Provedor de serviço de internet.</a:t>
            </a:r>
          </a:p>
          <a:p>
            <a:pPr lvl="1"/>
            <a:endParaRPr lang="pt-BR" dirty="0" smtClean="0"/>
          </a:p>
          <a:p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Conectando </a:t>
            </a:r>
            <a:r>
              <a:rPr lang="pt-BR" b="1" dirty="0" err="1" smtClean="0"/>
              <a:t>LANs</a:t>
            </a:r>
            <a:endParaRPr lang="pt-BR" b="1" dirty="0"/>
          </a:p>
        </p:txBody>
      </p:sp>
      <p:pic>
        <p:nvPicPr>
          <p:cNvPr id="1026" name="Picture 2" descr="Resultado de imagem para rede L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2425" y="2282031"/>
            <a:ext cx="38671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1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Tarefas Restantes/Em Curso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Validação da rede.</a:t>
            </a:r>
          </a:p>
          <a:p>
            <a:endParaRPr lang="pt-BR" dirty="0"/>
          </a:p>
          <a:p>
            <a:r>
              <a:rPr lang="pt-BR" dirty="0" smtClean="0"/>
              <a:t>Verificar se a rede opera em níveis aceitáveis.</a:t>
            </a:r>
          </a:p>
          <a:p>
            <a:endParaRPr lang="pt-BR" dirty="0"/>
          </a:p>
          <a:p>
            <a:r>
              <a:rPr lang="pt-BR" dirty="0" smtClean="0"/>
              <a:t>Feedbacks dos usuários.</a:t>
            </a:r>
          </a:p>
          <a:p>
            <a:endParaRPr lang="pt-BR" dirty="0"/>
          </a:p>
          <a:p>
            <a:r>
              <a:rPr lang="pt-BR" smtClean="0"/>
              <a:t>Manutenções regulares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oslaw.files.wordpress.com/2015/05/homer-computer-doh.jpg?w=7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50" y="3644597"/>
            <a:ext cx="3859837" cy="24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8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1: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Entre os meios de conexão com a internet mais utilizados atualmente, podemos citar</a:t>
            </a:r>
            <a:r>
              <a:rPr lang="pt-BR" dirty="0" smtClean="0"/>
              <a:t>:</a:t>
            </a:r>
          </a:p>
          <a:p>
            <a:pPr marL="514350" indent="-514350">
              <a:buAutoNum type="alphaUcParenR"/>
            </a:pPr>
            <a:r>
              <a:rPr lang="pt-BR" dirty="0" smtClean="0"/>
              <a:t>x.25</a:t>
            </a:r>
            <a:r>
              <a:rPr lang="pt-BR" dirty="0"/>
              <a:t>, ADSL e </a:t>
            </a:r>
            <a:r>
              <a:rPr lang="pt-BR" dirty="0" smtClean="0"/>
              <a:t>SSH;</a:t>
            </a:r>
          </a:p>
          <a:p>
            <a:pPr marL="514350" indent="-514350">
              <a:buAutoNum type="alphaUcParenR"/>
            </a:pPr>
            <a:r>
              <a:rPr lang="pt-BR" dirty="0" smtClean="0"/>
              <a:t>DSL</a:t>
            </a:r>
            <a:r>
              <a:rPr lang="pt-BR" dirty="0"/>
              <a:t>, T3 e circuitos de TV a </a:t>
            </a:r>
            <a:r>
              <a:rPr lang="pt-BR" dirty="0" smtClean="0"/>
              <a:t>cabo;</a:t>
            </a:r>
          </a:p>
          <a:p>
            <a:pPr marL="514350" indent="-514350">
              <a:buAutoNum type="alphaUcParenR"/>
            </a:pPr>
            <a:r>
              <a:rPr lang="pt-BR" dirty="0" smtClean="0"/>
              <a:t>DSL</a:t>
            </a:r>
            <a:r>
              <a:rPr lang="pt-BR" dirty="0"/>
              <a:t>, Wireless fixa e </a:t>
            </a:r>
            <a:r>
              <a:rPr lang="pt-BR" dirty="0" err="1"/>
              <a:t>Ciscuitos</a:t>
            </a:r>
            <a:r>
              <a:rPr lang="pt-BR" dirty="0"/>
              <a:t> de TV a cabo; </a:t>
            </a:r>
            <a:endParaRPr lang="pt-BR" dirty="0" smtClean="0"/>
          </a:p>
          <a:p>
            <a:pPr marL="514350" indent="-514350">
              <a:buAutoNum type="alphaUcParenR"/>
            </a:pPr>
            <a:r>
              <a:rPr lang="pt-BR" dirty="0" err="1" smtClean="0"/>
              <a:t>Wi-fi</a:t>
            </a:r>
            <a:r>
              <a:rPr lang="pt-BR" dirty="0"/>
              <a:t>, CDMA e ethernet</a:t>
            </a:r>
            <a:r>
              <a:rPr lang="pt-BR" dirty="0" smtClean="0"/>
              <a:t>.</a:t>
            </a:r>
          </a:p>
          <a:p>
            <a:pPr marL="514350" indent="-514350">
              <a:buAutoNum type="alphaUcParenR"/>
            </a:pPr>
            <a:r>
              <a:rPr lang="pt-BR" dirty="0" smtClean="0"/>
              <a:t>DSL, </a:t>
            </a:r>
            <a:r>
              <a:rPr lang="pt-BR" dirty="0"/>
              <a:t>ADSL e SSH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76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38201" y="3824748"/>
            <a:ext cx="6850626" cy="3244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1: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Entre os meios de conexão com a internet mais utilizados atualmente, podemos citar</a:t>
            </a:r>
            <a:r>
              <a:rPr lang="pt-BR" dirty="0" smtClean="0"/>
              <a:t>:</a:t>
            </a:r>
          </a:p>
          <a:p>
            <a:pPr marL="514350" indent="-514350">
              <a:buAutoNum type="alphaUcParenR"/>
            </a:pPr>
            <a:r>
              <a:rPr lang="pt-BR" dirty="0" smtClean="0"/>
              <a:t>x.25</a:t>
            </a:r>
            <a:r>
              <a:rPr lang="pt-BR" dirty="0"/>
              <a:t>, ADSL e </a:t>
            </a:r>
            <a:r>
              <a:rPr lang="pt-BR" dirty="0" smtClean="0"/>
              <a:t>SSH;</a:t>
            </a:r>
          </a:p>
          <a:p>
            <a:pPr marL="514350" indent="-514350">
              <a:buAutoNum type="alphaUcParenR"/>
            </a:pPr>
            <a:r>
              <a:rPr lang="pt-BR" dirty="0" smtClean="0"/>
              <a:t>DSL</a:t>
            </a:r>
            <a:r>
              <a:rPr lang="pt-BR" dirty="0"/>
              <a:t>, T3 e circuitos de TV a </a:t>
            </a:r>
            <a:r>
              <a:rPr lang="pt-BR" dirty="0" smtClean="0"/>
              <a:t>cabo;</a:t>
            </a:r>
          </a:p>
          <a:p>
            <a:pPr marL="514350" indent="-514350">
              <a:buAutoNum type="alphaUcParenR"/>
            </a:pPr>
            <a:r>
              <a:rPr lang="pt-BR" dirty="0" smtClean="0"/>
              <a:t>DSL</a:t>
            </a:r>
            <a:r>
              <a:rPr lang="pt-BR" dirty="0"/>
              <a:t>, Wireless fixa e </a:t>
            </a:r>
            <a:r>
              <a:rPr lang="pt-BR" dirty="0" err="1"/>
              <a:t>Ciscuitos</a:t>
            </a:r>
            <a:r>
              <a:rPr lang="pt-BR" dirty="0"/>
              <a:t> de TV a cabo; </a:t>
            </a:r>
            <a:endParaRPr lang="pt-BR" dirty="0" smtClean="0"/>
          </a:p>
          <a:p>
            <a:pPr marL="514350" indent="-514350">
              <a:buAutoNum type="alphaUcParenR"/>
            </a:pPr>
            <a:r>
              <a:rPr lang="pt-BR" dirty="0" err="1" smtClean="0"/>
              <a:t>Wi-fi</a:t>
            </a:r>
            <a:r>
              <a:rPr lang="pt-BR" dirty="0"/>
              <a:t>, CDMA e ethernet</a:t>
            </a:r>
            <a:r>
              <a:rPr lang="pt-BR" dirty="0" smtClean="0"/>
              <a:t>.</a:t>
            </a:r>
          </a:p>
          <a:p>
            <a:pPr marL="514350" indent="-514350">
              <a:buAutoNum type="alphaUcParenR"/>
            </a:pPr>
            <a:r>
              <a:rPr lang="pt-BR" dirty="0" smtClean="0"/>
              <a:t>DSL, </a:t>
            </a:r>
            <a:r>
              <a:rPr lang="pt-BR" dirty="0"/>
              <a:t>ADSL e SSH</a:t>
            </a:r>
            <a:endParaRPr lang="pt-BR" dirty="0"/>
          </a:p>
        </p:txBody>
      </p:sp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8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78840" y="404640"/>
            <a:ext cx="8208720" cy="51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b="1" dirty="0">
                <a:latin typeface="+mj-lt"/>
                <a:ea typeface="+mj-ea"/>
                <a:cs typeface="+mj-cs"/>
              </a:rPr>
              <a:t>Operação da internet</a:t>
            </a:r>
            <a:endParaRPr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802954" y="1182126"/>
            <a:ext cx="8424720" cy="612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Nos anos 90, a internet era operada pela </a:t>
            </a:r>
            <a:r>
              <a:rPr lang="pt-BR" b="1" dirty="0" err="1">
                <a:latin typeface="Calibri"/>
              </a:rPr>
              <a:t>National</a:t>
            </a:r>
            <a:r>
              <a:rPr lang="pt-BR" b="1" dirty="0">
                <a:latin typeface="Calibri"/>
              </a:rPr>
              <a:t> Science Foundation (NSF)</a:t>
            </a:r>
            <a:r>
              <a:rPr lang="pt-BR" dirty="0">
                <a:latin typeface="Calibri"/>
              </a:rPr>
              <a:t>, que estabeleceu os principais pontos de acesso (</a:t>
            </a:r>
            <a:r>
              <a:rPr lang="pt-BR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) que interligavam os principais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. 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O número inicial de </a:t>
            </a:r>
            <a:r>
              <a:rPr lang="pt-BR" b="1" dirty="0">
                <a:latin typeface="Calibri"/>
              </a:rPr>
              <a:t>quatro principais </a:t>
            </a:r>
            <a:r>
              <a:rPr lang="pt-BR" b="1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, operados pela NSF, expandiu-se para pouco mais de uma dúzia só nos EUA. Existem diversos outros </a:t>
            </a:r>
            <a:r>
              <a:rPr lang="pt-BR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 em outros países.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Com o fim dos subsídios do NSF, empresas que operavam os </a:t>
            </a:r>
            <a:r>
              <a:rPr lang="pt-BR" dirty="0" err="1">
                <a:latin typeface="Calibri"/>
              </a:rPr>
              <a:t>NAPs</a:t>
            </a:r>
            <a:r>
              <a:rPr lang="pt-BR" dirty="0">
                <a:latin typeface="Calibri"/>
              </a:rPr>
              <a:t> começaram a cobrar as grandes </a:t>
            </a:r>
            <a:r>
              <a:rPr lang="pt-BR" dirty="0" err="1">
                <a:latin typeface="Calibri"/>
              </a:rPr>
              <a:t>ISPs</a:t>
            </a:r>
            <a:r>
              <a:rPr lang="pt-BR" dirty="0">
                <a:latin typeface="Calibri"/>
              </a:rPr>
              <a:t> pelo acesso às conexões. Atualmente</a:t>
            </a:r>
            <a:r>
              <a:rPr lang="pt-BR" b="1" dirty="0">
                <a:latin typeface="Calibri"/>
              </a:rPr>
              <a:t>, a operação dos </a:t>
            </a:r>
            <a:r>
              <a:rPr lang="pt-BR" b="1" dirty="0" err="1">
                <a:latin typeface="Calibri"/>
              </a:rPr>
              <a:t>NAPs</a:t>
            </a:r>
            <a:r>
              <a:rPr lang="pt-BR" b="1" dirty="0">
                <a:latin typeface="Calibri"/>
              </a:rPr>
              <a:t> é totalmente comercial</a:t>
            </a:r>
            <a:r>
              <a:rPr lang="pt-BR" dirty="0">
                <a:latin typeface="Calibri"/>
              </a:rPr>
              <a:t>. 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Normalmente, operadoras de mesmo nível hierárquico não cobram para transmitir dados umas das outras, mas cobram este serviço das operadoras de nível inferior.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Hoje, para atender ao enorme volume de dados transmitidos pela rede, a maioria das companhias investiu muito em </a:t>
            </a:r>
            <a:r>
              <a:rPr lang="pt-BR" b="1" dirty="0">
                <a:latin typeface="Calibri"/>
              </a:rPr>
              <a:t>circuitos de transmissão de fibra ótica</a:t>
            </a:r>
            <a:r>
              <a:rPr lang="pt-BR" dirty="0">
                <a:latin typeface="Calibri"/>
              </a:rPr>
              <a:t>. 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Ainda, existem diversas pesquisas para desenvolvimento de novas tecnologias de transmissão de alta velocidade.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http://www.ahistoria.com.br/wp-content/uploads/im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35" y="5340211"/>
            <a:ext cx="2233839" cy="13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3300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2: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QUAL A FUNÇÃO DA CAMADA DE DISTRIBUIÇÃO?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todos os dispositivos da rede;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a camada de acesso ao restante da rede e a camada de núcleo;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a camada de núcleo ao restante da rede;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impressoras;</a:t>
            </a:r>
          </a:p>
          <a:p>
            <a:pPr marL="514350" indent="-514350">
              <a:buAutoNum type="alphaUcParenR"/>
            </a:pPr>
            <a:r>
              <a:rPr lang="pt-BR" dirty="0" smtClean="0"/>
              <a:t>Nenhuma das anteriores.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8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38200" y="2871019"/>
            <a:ext cx="10075606" cy="7865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2: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QUAL A FUNÇÃO DA CAMADA DE DISTRIBUIÇÃO?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todos os dispositivos da rede;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a camada de acesso ao restante da rede e a camada de núcleo;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a camada de núcleo ao restante da rede;</a:t>
            </a:r>
          </a:p>
          <a:p>
            <a:pPr marL="514350" indent="-514350">
              <a:buAutoNum type="alphaUcParenR"/>
            </a:pPr>
            <a:r>
              <a:rPr lang="pt-BR" dirty="0" smtClean="0"/>
              <a:t>Conectar impressoras;</a:t>
            </a:r>
          </a:p>
          <a:p>
            <a:pPr marL="514350" indent="-514350">
              <a:buAutoNum type="alphaUcParenR"/>
            </a:pPr>
            <a:r>
              <a:rPr lang="pt-BR" dirty="0" smtClean="0"/>
              <a:t>Nenhuma das anteriores.</a:t>
            </a:r>
            <a:endParaRPr lang="pt-BR" dirty="0"/>
          </a:p>
        </p:txBody>
      </p:sp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2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3: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2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4: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QUE SERVE A REQUEST FOR A PROPOSAL(RFP)?</a:t>
            </a:r>
          </a:p>
          <a:p>
            <a:pPr marL="514350" indent="-514350">
              <a:buAutoNum type="alphaUcParenR"/>
            </a:pPr>
            <a:r>
              <a:rPr lang="pt-BR" dirty="0" smtClean="0"/>
              <a:t>A </a:t>
            </a:r>
            <a:r>
              <a:rPr lang="pt-BR" dirty="0"/>
              <a:t>RFP é o convite enviado a um grupo de fornecedores para apresentarem propostas de venda de produtos </a:t>
            </a:r>
            <a:r>
              <a:rPr lang="pt-BR"/>
              <a:t>ou </a:t>
            </a:r>
            <a:r>
              <a:rPr lang="pt-BR" smtClean="0"/>
              <a:t>serviços</a:t>
            </a:r>
            <a:r>
              <a:rPr lang="pt-BR"/>
              <a:t>;</a:t>
            </a:r>
            <a:endParaRPr lang="pt-BR" dirty="0" smtClean="0"/>
          </a:p>
          <a:p>
            <a:pPr marL="514350" indent="-514350">
              <a:buAutoNum type="alphaUcParenR"/>
            </a:pPr>
            <a:r>
              <a:rPr lang="pt-BR" dirty="0" smtClean="0"/>
              <a:t>A RFP é uma lista de componentes necessários para implementação da rede entregue para o gestor da empresa cliente;</a:t>
            </a:r>
          </a:p>
          <a:p>
            <a:pPr marL="514350" indent="-514350">
              <a:buAutoNum type="alphaUcParenR"/>
            </a:pPr>
            <a:r>
              <a:rPr lang="pt-BR" dirty="0" smtClean="0"/>
              <a:t>A RFP é uma requisição financeira oferecida para a empresa cliente;</a:t>
            </a:r>
          </a:p>
          <a:p>
            <a:pPr marL="514350" indent="-514350">
              <a:buAutoNum type="alphaUcParenR"/>
            </a:pPr>
            <a:r>
              <a:rPr lang="pt-BR" dirty="0" smtClean="0"/>
              <a:t>A RFP é uma proposta que a pessoa que vai implementar a rede envia à empresa cliente;</a:t>
            </a:r>
          </a:p>
          <a:p>
            <a:pPr marL="514350" indent="-514350">
              <a:buAutoNum type="alphaUcParenR"/>
            </a:pPr>
            <a:r>
              <a:rPr lang="pt-BR" dirty="0" smtClean="0"/>
              <a:t>Nenhuma das anteriores.</a:t>
            </a: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572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38200" y="2330245"/>
            <a:ext cx="9279194" cy="86523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 4: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PARA QUE SERVE A REQUEST FOR A PROPOSAL(RFP)?</a:t>
            </a:r>
          </a:p>
          <a:p>
            <a:pPr marL="514350" indent="-514350">
              <a:buAutoNum type="alphaUcParenR"/>
            </a:pPr>
            <a:r>
              <a:rPr lang="pt-BR" dirty="0" smtClean="0"/>
              <a:t>A </a:t>
            </a:r>
            <a:r>
              <a:rPr lang="pt-BR" dirty="0"/>
              <a:t>RFP é o convite enviado a um grupo de fornecedores para apresentarem propostas de venda de produtos ou </a:t>
            </a:r>
            <a:r>
              <a:rPr lang="pt-BR" dirty="0" smtClean="0"/>
              <a:t>serviços</a:t>
            </a:r>
            <a:r>
              <a:rPr lang="pt-BR" dirty="0"/>
              <a:t>;</a:t>
            </a:r>
            <a:endParaRPr lang="pt-BR" dirty="0" smtClean="0"/>
          </a:p>
          <a:p>
            <a:pPr marL="514350" indent="-514350">
              <a:buAutoNum type="alphaUcParenR"/>
            </a:pPr>
            <a:r>
              <a:rPr lang="pt-BR" dirty="0" smtClean="0"/>
              <a:t>A RFP é uma lista de componentes necessários para implementação da rede entregue para o gestor da empresa cliente;</a:t>
            </a:r>
          </a:p>
          <a:p>
            <a:pPr marL="514350" indent="-514350">
              <a:buAutoNum type="alphaUcParenR"/>
            </a:pPr>
            <a:r>
              <a:rPr lang="pt-BR" dirty="0" smtClean="0"/>
              <a:t>A RFP é uma requisição financeira oferecida para a empresa cliente;</a:t>
            </a:r>
          </a:p>
          <a:p>
            <a:pPr marL="514350" indent="-514350">
              <a:buAutoNum type="alphaUcParenR"/>
            </a:pPr>
            <a:r>
              <a:rPr lang="pt-BR" dirty="0" smtClean="0"/>
              <a:t>A RFP é uma proposta que a pessoa que vai implementar a rede envia à empresa cliente;</a:t>
            </a:r>
          </a:p>
          <a:p>
            <a:pPr marL="514350" indent="-514350">
              <a:buAutoNum type="alphaUcParenR"/>
            </a:pPr>
            <a:r>
              <a:rPr lang="pt-BR" dirty="0" smtClean="0"/>
              <a:t>Nenhuma das anteriores.</a:t>
            </a:r>
            <a:endParaRPr lang="pt-BR" dirty="0"/>
          </a:p>
        </p:txBody>
      </p:sp>
      <p:pic>
        <p:nvPicPr>
          <p:cNvPr id="5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19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57055" y="1265010"/>
            <a:ext cx="2688774" cy="1782990"/>
          </a:xfrm>
        </p:spPr>
        <p:txBody>
          <a:bodyPr>
            <a:noAutofit/>
          </a:bodyPr>
          <a:lstStyle/>
          <a:p>
            <a:r>
              <a:rPr lang="pt-BR" sz="11500" b="1" u="sng" dirty="0" smtClean="0"/>
              <a:t>FIM</a:t>
            </a:r>
            <a:endParaRPr lang="pt-BR" sz="11500" b="1" u="sng" dirty="0"/>
          </a:p>
        </p:txBody>
      </p:sp>
      <p:pic>
        <p:nvPicPr>
          <p:cNvPr id="4098" name="Picture 2" descr="http://3.bp.blogspot.com/-HvHj6bMnd38/UEiqXthwndI/AAAAAAAAD0Q/RWWDR50yuag/s1600/omer-duff-be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42" y="3919965"/>
            <a:ext cx="3429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2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091754" y="542160"/>
            <a:ext cx="8208720" cy="51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b="1" dirty="0">
                <a:latin typeface="+mj-lt"/>
                <a:ea typeface="+mj-ea"/>
                <a:cs typeface="+mj-cs"/>
              </a:rPr>
              <a:t>Conexão com a internet</a:t>
            </a:r>
            <a:endParaRPr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541696" y="1182126"/>
            <a:ext cx="9314990" cy="530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No passado, era mais comum que as empresas se conectassem à internet através de links dos tipos </a:t>
            </a:r>
            <a:r>
              <a:rPr lang="pt-BR" b="1" dirty="0">
                <a:latin typeface="Calibri"/>
              </a:rPr>
              <a:t>X.25</a:t>
            </a:r>
            <a:r>
              <a:rPr lang="pt-BR" dirty="0">
                <a:latin typeface="Calibri"/>
              </a:rPr>
              <a:t>, </a:t>
            </a:r>
            <a:r>
              <a:rPr lang="pt-BR" b="1" dirty="0">
                <a:latin typeface="Calibri"/>
              </a:rPr>
              <a:t>ATM</a:t>
            </a:r>
            <a:r>
              <a:rPr lang="pt-BR" dirty="0">
                <a:latin typeface="Calibri"/>
              </a:rPr>
              <a:t>, </a:t>
            </a:r>
            <a:r>
              <a:rPr lang="pt-BR" b="1" dirty="0">
                <a:latin typeface="Calibri"/>
              </a:rPr>
              <a:t>T1</a:t>
            </a:r>
            <a:r>
              <a:rPr lang="pt-BR" dirty="0">
                <a:latin typeface="Calibri"/>
              </a:rPr>
              <a:t> ou </a:t>
            </a:r>
            <a:r>
              <a:rPr lang="pt-BR" b="1" dirty="0">
                <a:latin typeface="Calibri"/>
              </a:rPr>
              <a:t>T3</a:t>
            </a:r>
            <a:r>
              <a:rPr lang="pt-BR" dirty="0">
                <a:latin typeface="Calibri"/>
              </a:rPr>
              <a:t>, que possuíam alto custo.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As formas mais comuns de conexão atualmente são do tipo </a:t>
            </a:r>
            <a:r>
              <a:rPr lang="pt-BR" b="1" dirty="0">
                <a:latin typeface="Calibri"/>
              </a:rPr>
              <a:t>DSL</a:t>
            </a:r>
            <a:r>
              <a:rPr lang="pt-BR" dirty="0">
                <a:latin typeface="Calibri"/>
              </a:rPr>
              <a:t>, Fixa</a:t>
            </a:r>
            <a:r>
              <a:rPr lang="pt-BR" b="1" dirty="0">
                <a:latin typeface="Calibri"/>
              </a:rPr>
              <a:t> sem cabos</a:t>
            </a:r>
            <a:r>
              <a:rPr lang="pt-BR" dirty="0">
                <a:latin typeface="Calibri"/>
              </a:rPr>
              <a:t> ou através de </a:t>
            </a:r>
            <a:r>
              <a:rPr lang="pt-BR" b="1" dirty="0">
                <a:latin typeface="Calibri"/>
              </a:rPr>
              <a:t>cabos usados por operadoras de TV</a:t>
            </a:r>
            <a:r>
              <a:rPr lang="pt-BR" dirty="0">
                <a:latin typeface="Calibri"/>
              </a:rPr>
              <a:t>. 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 </a:t>
            </a: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As conexões </a:t>
            </a:r>
            <a:r>
              <a:rPr lang="pt-BR" b="1" dirty="0">
                <a:latin typeface="Calibri"/>
              </a:rPr>
              <a:t>ADSL (DSL assimétrico)</a:t>
            </a:r>
            <a:r>
              <a:rPr lang="pt-BR" dirty="0">
                <a:latin typeface="Calibri"/>
              </a:rPr>
              <a:t>, padrão mais utilizado, cria três canais de comunicação através da linha telefônica, um reservado para voz, um canal simplex de alta velocidade para </a:t>
            </a:r>
            <a:r>
              <a:rPr lang="pt-BR" dirty="0" err="1">
                <a:latin typeface="Calibri"/>
              </a:rPr>
              <a:t>downstream</a:t>
            </a:r>
            <a:r>
              <a:rPr lang="pt-BR" dirty="0">
                <a:latin typeface="Calibri"/>
              </a:rPr>
              <a:t> e um canal duplex usado principalmente para </a:t>
            </a:r>
            <a:r>
              <a:rPr lang="pt-BR" dirty="0" err="1">
                <a:latin typeface="Calibri"/>
              </a:rPr>
              <a:t>upstream</a:t>
            </a:r>
            <a:r>
              <a:rPr lang="pt-BR" dirty="0">
                <a:latin typeface="Calibri"/>
              </a:rPr>
              <a:t>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Outra forma de conexão DSL, a </a:t>
            </a:r>
            <a:r>
              <a:rPr lang="pt-BR" b="1" dirty="0">
                <a:latin typeface="Calibri"/>
              </a:rPr>
              <a:t>VDSL (</a:t>
            </a:r>
            <a:r>
              <a:rPr lang="pt-BR" b="1" dirty="0" err="1">
                <a:latin typeface="Calibri"/>
              </a:rPr>
              <a:t>very</a:t>
            </a:r>
            <a:r>
              <a:rPr lang="pt-BR" b="1" dirty="0">
                <a:latin typeface="Calibri"/>
              </a:rPr>
              <a:t>-high-data-rate digital </a:t>
            </a:r>
            <a:r>
              <a:rPr lang="pt-BR" b="1" dirty="0" err="1">
                <a:latin typeface="Calibri"/>
              </a:rPr>
              <a:t>subscriber</a:t>
            </a:r>
            <a:r>
              <a:rPr lang="pt-BR" b="1" dirty="0">
                <a:latin typeface="Calibri"/>
              </a:rPr>
              <a:t> </a:t>
            </a:r>
            <a:r>
              <a:rPr lang="pt-BR" b="1" dirty="0" err="1">
                <a:latin typeface="Calibri"/>
              </a:rPr>
              <a:t>line</a:t>
            </a:r>
            <a:r>
              <a:rPr lang="pt-BR" b="1" dirty="0">
                <a:latin typeface="Calibri"/>
              </a:rPr>
              <a:t>)</a:t>
            </a:r>
            <a:r>
              <a:rPr lang="pt-BR" dirty="0">
                <a:latin typeface="Calibri"/>
              </a:rPr>
              <a:t>, é um padrão de conexão de alta velocidade usado tipicamente em conexões de curta ou curtíssima distância entre o cliente e o ponto de presença do prestador.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pt-BR" dirty="0">
                <a:latin typeface="Calibri"/>
              </a:rPr>
              <a:t>As conexões VDSL ainda não foram totalmente padronizadas.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https://radamesm.files.wordpress.com/2008/08/home_uol_19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817" y="4805952"/>
            <a:ext cx="3207657" cy="193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5734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338497" y="404640"/>
            <a:ext cx="8208720" cy="51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b="1" dirty="0">
                <a:latin typeface="+mj-lt"/>
                <a:ea typeface="+mj-ea"/>
                <a:cs typeface="+mj-cs"/>
              </a:rPr>
              <a:t>Conexão com a internet</a:t>
            </a:r>
            <a:endParaRPr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991640" y="1196640"/>
            <a:ext cx="8424720" cy="447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dirty="0">
                <a:latin typeface="Calibri"/>
              </a:rPr>
              <a:t>Existem diversos padrões de </a:t>
            </a:r>
            <a:r>
              <a:rPr lang="pt-BR" sz="2400" b="1" dirty="0">
                <a:latin typeface="Calibri"/>
              </a:rPr>
              <a:t>conexão via cabo</a:t>
            </a:r>
            <a:r>
              <a:rPr lang="pt-BR" sz="2400" dirty="0">
                <a:latin typeface="Calibri"/>
              </a:rPr>
              <a:t>, sendo </a:t>
            </a:r>
            <a:r>
              <a:rPr lang="pt-BR" sz="2400" b="1" dirty="0">
                <a:latin typeface="Calibri"/>
              </a:rPr>
              <a:t>o DOCSIS (Data Over </a:t>
            </a:r>
            <a:r>
              <a:rPr lang="pt-BR" sz="2400" b="1" dirty="0" err="1">
                <a:latin typeface="Calibri"/>
              </a:rPr>
              <a:t>Cable</a:t>
            </a:r>
            <a:r>
              <a:rPr lang="pt-BR" sz="2400" b="1" dirty="0">
                <a:latin typeface="Calibri"/>
              </a:rPr>
              <a:t> Service Interface </a:t>
            </a:r>
            <a:r>
              <a:rPr lang="pt-BR" sz="2400" b="1" dirty="0" err="1">
                <a:latin typeface="Calibri"/>
              </a:rPr>
              <a:t>Specification</a:t>
            </a:r>
            <a:r>
              <a:rPr lang="pt-BR" sz="2400" b="1" dirty="0">
                <a:latin typeface="Calibri"/>
              </a:rPr>
              <a:t>) </a:t>
            </a:r>
            <a:r>
              <a:rPr lang="pt-BR" sz="2400" dirty="0">
                <a:latin typeface="Calibri"/>
              </a:rPr>
              <a:t>o padrão dominante. 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pt-BR" sz="2400" dirty="0">
                <a:latin typeface="Calibri"/>
              </a:rPr>
              <a:t>Embora não seja um padrão formal, é o mais utilizado por </a:t>
            </a:r>
            <a:r>
              <a:rPr lang="pt-BR" sz="2400" dirty="0" err="1">
                <a:latin typeface="Calibri"/>
              </a:rPr>
              <a:t>ISPs</a:t>
            </a:r>
            <a:r>
              <a:rPr lang="pt-BR" sz="2400" dirty="0">
                <a:latin typeface="Calibri"/>
              </a:rPr>
              <a:t> de redes híbridas </a:t>
            </a:r>
            <a:r>
              <a:rPr lang="pt-BR" sz="2400" b="1" dirty="0">
                <a:latin typeface="Calibri"/>
              </a:rPr>
              <a:t>HFC (</a:t>
            </a:r>
            <a:r>
              <a:rPr lang="pt-BR" sz="2400" b="1" dirty="0" err="1">
                <a:latin typeface="Calibri"/>
              </a:rPr>
              <a:t>hybrid</a:t>
            </a:r>
            <a:r>
              <a:rPr lang="pt-BR" sz="2400" b="1" dirty="0">
                <a:latin typeface="Calibri"/>
              </a:rPr>
              <a:t> </a:t>
            </a:r>
            <a:r>
              <a:rPr lang="pt-BR" sz="2400" b="1" dirty="0" err="1">
                <a:latin typeface="Calibri"/>
              </a:rPr>
              <a:t>fiber</a:t>
            </a:r>
            <a:r>
              <a:rPr lang="pt-BR" sz="2400" b="1" dirty="0">
                <a:latin typeface="Calibri"/>
              </a:rPr>
              <a:t> </a:t>
            </a:r>
            <a:r>
              <a:rPr lang="pt-BR" sz="2400" b="1" dirty="0" err="1">
                <a:latin typeface="Calibri"/>
              </a:rPr>
              <a:t>coax</a:t>
            </a:r>
            <a:r>
              <a:rPr lang="pt-BR" sz="2400" b="1" dirty="0">
                <a:latin typeface="Calibri"/>
              </a:rPr>
              <a:t>)</a:t>
            </a:r>
            <a:r>
              <a:rPr lang="pt-BR" sz="2400" dirty="0">
                <a:latin typeface="Calibri"/>
              </a:rPr>
              <a:t>. Sua arquitetura é muito similar ao DSL.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pt-BR" sz="2400" b="1" dirty="0">
                <a:latin typeface="Calibri"/>
              </a:rPr>
              <a:t>Wireless DSL</a:t>
            </a:r>
            <a:r>
              <a:rPr lang="pt-BR" sz="2400" dirty="0">
                <a:latin typeface="Calibri"/>
              </a:rPr>
              <a:t> é o padrão de </a:t>
            </a:r>
            <a:r>
              <a:rPr lang="pt-BR" sz="2400" b="1" dirty="0">
                <a:latin typeface="Calibri"/>
              </a:rPr>
              <a:t>conexão fixa sem fios</a:t>
            </a:r>
            <a:r>
              <a:rPr lang="pt-BR" sz="2400" dirty="0">
                <a:latin typeface="Calibri"/>
              </a:rPr>
              <a:t> mais comum. Pode funcionar como </a:t>
            </a:r>
            <a:r>
              <a:rPr lang="pt-BR" sz="2400" dirty="0" err="1">
                <a:latin typeface="Calibri"/>
              </a:rPr>
              <a:t>backbone</a:t>
            </a:r>
            <a:r>
              <a:rPr lang="pt-BR" sz="2400" dirty="0">
                <a:latin typeface="Calibri"/>
              </a:rPr>
              <a:t> direto entre dois pontos no </a:t>
            </a:r>
            <a:r>
              <a:rPr lang="pt-BR" sz="2400" b="1" dirty="0">
                <a:latin typeface="Calibri"/>
              </a:rPr>
              <a:t>modo ponto-a-ponto</a:t>
            </a:r>
            <a:r>
              <a:rPr lang="pt-BR" sz="2400" dirty="0">
                <a:latin typeface="Calibri"/>
              </a:rPr>
              <a:t>, ou como ponto centra, se conectando a diversos outros pontos em </a:t>
            </a:r>
            <a:r>
              <a:rPr lang="pt-BR" sz="2400" b="1" dirty="0">
                <a:latin typeface="Calibri"/>
              </a:rPr>
              <a:t>modo multiponto</a:t>
            </a:r>
            <a:r>
              <a:rPr lang="pt-BR" sz="2400" dirty="0">
                <a:latin typeface="Calibri"/>
              </a:rPr>
              <a:t>, semelhante a um ISP de pequena escala.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62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069337" y="404640"/>
            <a:ext cx="8208720" cy="516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4400" b="1" dirty="0">
                <a:latin typeface="+mj-lt"/>
                <a:ea typeface="+mj-ea"/>
                <a:cs typeface="+mj-cs"/>
              </a:rPr>
              <a:t>Criando uma WAN</a:t>
            </a:r>
            <a:endParaRPr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575622" y="1413258"/>
            <a:ext cx="8424720" cy="4479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dirty="0">
                <a:latin typeface="Calibri"/>
              </a:rPr>
              <a:t>Principais processos para elaboração de um projeto de redes: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pt-BR" sz="2400" b="1" dirty="0">
                <a:latin typeface="Calibri"/>
              </a:rPr>
              <a:t>Processo tradicional de projetos</a:t>
            </a:r>
            <a:r>
              <a:rPr lang="pt-BR" sz="2400" dirty="0">
                <a:latin typeface="Calibri"/>
              </a:rPr>
              <a:t>: processo de design de rede baseado em longa e detalhada análise de requisitos, que muitas vezes exige até dois anos para concluir um projeto.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pt-BR" sz="2400" b="1" dirty="0">
                <a:latin typeface="Calibri"/>
              </a:rPr>
              <a:t>Processo de blocos de construção</a:t>
            </a:r>
            <a:r>
              <a:rPr lang="pt-BR" sz="2400" dirty="0">
                <a:latin typeface="Calibri"/>
              </a:rPr>
              <a:t>: focado na simplicidade, baseia-se no conceito de repetição de poucos componentes, sempre padronizados, para construção de uma rede menos dispendiosa no longo prazo do que as redes que usam uma grande variedade de componentes (conceito </a:t>
            </a:r>
            <a:r>
              <a:rPr lang="pt-BR" sz="2400" b="1" dirty="0" err="1">
                <a:latin typeface="Calibri"/>
              </a:rPr>
              <a:t>narrow</a:t>
            </a:r>
            <a:r>
              <a:rPr lang="pt-BR" sz="2400" b="1" dirty="0">
                <a:latin typeface="Calibri"/>
              </a:rPr>
              <a:t> </a:t>
            </a:r>
            <a:r>
              <a:rPr lang="pt-BR" sz="2400" b="1" dirty="0" err="1">
                <a:latin typeface="Calibri"/>
              </a:rPr>
              <a:t>and</a:t>
            </a:r>
            <a:r>
              <a:rPr lang="pt-BR" sz="2400" b="1" dirty="0">
                <a:latin typeface="Calibri"/>
              </a:rPr>
              <a:t> </a:t>
            </a:r>
            <a:r>
              <a:rPr lang="pt-BR" sz="2400" b="1" dirty="0" err="1">
                <a:latin typeface="Calibri"/>
              </a:rPr>
              <a:t>deep</a:t>
            </a:r>
            <a:r>
              <a:rPr lang="pt-BR" sz="2400" dirty="0">
                <a:latin typeface="Calibri"/>
              </a:rPr>
              <a:t>). Compõe-se de três passos, a análise de requisitos, definição de tecnologias e verificação de custos.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http://alemtecnologia.com.br/wp-content/uploads/2015/10/redes_computador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342" y="4611461"/>
            <a:ext cx="2055131" cy="205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94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Executando análise de necessidades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5714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pt-BR" dirty="0" smtClean="0"/>
              <a:t>	O </a:t>
            </a:r>
            <a:r>
              <a:rPr lang="pt-BR" dirty="0"/>
              <a:t>objetivo dessa etapa é entender o motivo da rede estar sendo </a:t>
            </a:r>
            <a:r>
              <a:rPr lang="pt-BR" dirty="0" smtClean="0"/>
              <a:t>construída, </a:t>
            </a:r>
            <a:r>
              <a:rPr lang="pt-BR" dirty="0"/>
              <a:t>quais aplicações ela vai </a:t>
            </a:r>
            <a:r>
              <a:rPr lang="pt-BR" dirty="0" smtClean="0"/>
              <a:t>suportar</a:t>
            </a:r>
            <a:r>
              <a:rPr lang="pt-BR" dirty="0"/>
              <a:t> </a:t>
            </a:r>
            <a:r>
              <a:rPr lang="pt-BR" dirty="0" smtClean="0"/>
              <a:t>e criar um </a:t>
            </a:r>
            <a:r>
              <a:rPr lang="pt-BR" b="1" dirty="0" smtClean="0"/>
              <a:t>“Design Lógico da Rede” </a:t>
            </a:r>
            <a:r>
              <a:rPr lang="pt-BR" dirty="0" smtClean="0"/>
              <a:t>se baseando em sua funcionalidade.</a:t>
            </a:r>
            <a:endParaRPr lang="pt-BR" b="1" dirty="0"/>
          </a:p>
          <a:p>
            <a:pPr>
              <a:lnSpc>
                <a:spcPct val="150000"/>
              </a:lnSpc>
              <a:buNone/>
            </a:pPr>
            <a:r>
              <a:rPr lang="pt-BR" dirty="0"/>
              <a:t>	</a:t>
            </a:r>
          </a:p>
          <a:p>
            <a:pPr>
              <a:lnSpc>
                <a:spcPct val="150000"/>
              </a:lnSpc>
              <a:buNone/>
            </a:pP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Analisando o Escopo Geográfico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	</a:t>
            </a:r>
            <a:r>
              <a:rPr lang="pt-BR" dirty="0" smtClean="0"/>
              <a:t>A </a:t>
            </a:r>
            <a:r>
              <a:rPr lang="pt-BR" dirty="0"/>
              <a:t>primeira etapa é "quebrar" a rede em três partes conceituais baseados em seu escopo geográfico e lógico.</a:t>
            </a:r>
          </a:p>
          <a:p>
            <a:pPr>
              <a:buNone/>
            </a:pPr>
            <a:r>
              <a:rPr lang="pt-BR" b="1" dirty="0" smtClean="0"/>
              <a:t>	- </a:t>
            </a:r>
            <a:r>
              <a:rPr lang="pt-BR" b="1" dirty="0"/>
              <a:t>A camada de acesso</a:t>
            </a:r>
            <a:r>
              <a:rPr lang="pt-BR" dirty="0"/>
              <a:t>: a parte mais próxima do usuário, onde ele tem o seu primeiro acesso.</a:t>
            </a:r>
          </a:p>
          <a:p>
            <a:pPr>
              <a:buNone/>
            </a:pPr>
            <a:r>
              <a:rPr lang="pt-BR" b="1" dirty="0" smtClean="0"/>
              <a:t>	- </a:t>
            </a:r>
            <a:r>
              <a:rPr lang="pt-BR" b="1" dirty="0"/>
              <a:t>A camada distribuição</a:t>
            </a:r>
            <a:r>
              <a:rPr lang="pt-BR" dirty="0"/>
              <a:t>: responsável por conectar a camada de acesso ao resto da rede.</a:t>
            </a:r>
          </a:p>
          <a:p>
            <a:pPr>
              <a:buNone/>
            </a:pPr>
            <a:r>
              <a:rPr lang="pt-BR" b="1" dirty="0"/>
              <a:t>	</a:t>
            </a:r>
            <a:r>
              <a:rPr lang="pt-BR" b="1" dirty="0" smtClean="0"/>
              <a:t>- </a:t>
            </a:r>
            <a:r>
              <a:rPr lang="pt-BR" b="1" dirty="0"/>
              <a:t>A camada núcleo</a:t>
            </a:r>
            <a:r>
              <a:rPr lang="pt-BR" dirty="0"/>
              <a:t>: é a camada mais profunda, ela se conecta com todas as camadas de distribuição, conectando, por exemplo, escritórios de diferentes localidades juntos, é a parte mais importante da rede.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2" descr="http://www.fatecsaosebastiao.edu.br/upload/upconteudos/VestibularFat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60" y="300631"/>
            <a:ext cx="1711114" cy="6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5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</TotalTime>
  <Words>1841</Words>
  <Application>Microsoft Office PowerPoint</Application>
  <PresentationFormat>Widescreen</PresentationFormat>
  <Paragraphs>219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do Office</vt:lpstr>
      <vt:lpstr>INTRODUÇÃO À REDES DE COMPUTADORES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Executando análise de necessidades</vt:lpstr>
      <vt:lpstr>Analisando o Escopo Geográfico</vt:lpstr>
      <vt:lpstr>Analisando o Escopo Geográfico</vt:lpstr>
      <vt:lpstr>Analisando os Servidores  e suas Aplicações</vt:lpstr>
      <vt:lpstr>Analisando os Servidores  e suas Aplicações</vt:lpstr>
      <vt:lpstr>Analisando os Servidores  e suas Aplicações</vt:lpstr>
      <vt:lpstr>Analisando os Servidores  e suas Aplicações</vt:lpstr>
      <vt:lpstr>Analisando as necessidade dos usuários</vt:lpstr>
      <vt:lpstr>Categorizando as  necessidades da rede</vt:lpstr>
      <vt:lpstr>Fazendo o Design de seus Clientes e Servidores</vt:lpstr>
      <vt:lpstr>Projetando seus circuitos e Caminhos</vt:lpstr>
      <vt:lpstr>Selecionando suas ferramentas de design</vt:lpstr>
      <vt:lpstr>Vendendo seu Projeto</vt:lpstr>
      <vt:lpstr>Estimativa de Custos</vt:lpstr>
      <vt:lpstr>Apresentação do PowerPoint</vt:lpstr>
      <vt:lpstr>Request for Proposal (RFP)</vt:lpstr>
      <vt:lpstr>Benefícios da RFP</vt:lpstr>
      <vt:lpstr>Possíveis problemas com RFP</vt:lpstr>
      <vt:lpstr>Vendendo o projeto para a gestão</vt:lpstr>
      <vt:lpstr>Apresentação do PowerPoint</vt:lpstr>
      <vt:lpstr>Apresentação do PowerPoint</vt:lpstr>
      <vt:lpstr>Resumindo</vt:lpstr>
      <vt:lpstr>Implantando uma WAN</vt:lpstr>
      <vt:lpstr>Implantando uma WAN</vt:lpstr>
      <vt:lpstr>Implantando LANs</vt:lpstr>
      <vt:lpstr>Nova Rede</vt:lpstr>
      <vt:lpstr>Redes Existentes</vt:lpstr>
      <vt:lpstr>Conectando LANs</vt:lpstr>
      <vt:lpstr>Conectando LANs</vt:lpstr>
      <vt:lpstr>Tarefas Restantes/Em Curso</vt:lpstr>
      <vt:lpstr>PERGUNTA 1:</vt:lpstr>
      <vt:lpstr>PERGUNTA 1:</vt:lpstr>
      <vt:lpstr>PERGUNTA 2:</vt:lpstr>
      <vt:lpstr>PERGUNTA 2:</vt:lpstr>
      <vt:lpstr>PERGUNTA 3:</vt:lpstr>
      <vt:lpstr>PERGUNTA 4:</vt:lpstr>
      <vt:lpstr>PERGUNTA 4:</vt:lpstr>
      <vt:lpstr>FIM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REDES DE COMPUTADORES</dc:title>
  <dc:creator>Thiago de Oliveira e Silva</dc:creator>
  <cp:lastModifiedBy>Thiago de Oliveira e Silva</cp:lastModifiedBy>
  <cp:revision>14</cp:revision>
  <dcterms:created xsi:type="dcterms:W3CDTF">2017-05-10T16:43:19Z</dcterms:created>
  <dcterms:modified xsi:type="dcterms:W3CDTF">2017-05-10T20:49:29Z</dcterms:modified>
</cp:coreProperties>
</file>